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8" r:id="rId6"/>
    <p:sldId id="278" r:id="rId7"/>
    <p:sldId id="279" r:id="rId8"/>
    <p:sldId id="270" r:id="rId9"/>
    <p:sldId id="265" r:id="rId10"/>
    <p:sldId id="271" r:id="rId11"/>
    <p:sldId id="276" r:id="rId12"/>
    <p:sldId id="277" r:id="rId13"/>
    <p:sldId id="280" r:id="rId14"/>
    <p:sldId id="260" r:id="rId15"/>
    <p:sldId id="269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99CC"/>
    <a:srgbClr val="FFCC99"/>
    <a:srgbClr val="FF66CC"/>
    <a:srgbClr val="FFD5FB"/>
    <a:srgbClr val="FE98F4"/>
    <a:srgbClr val="E5B1D6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0:17:32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57 203 24575,'7'-10'0,"0"0"0,0 0 0,1 1 0,0 0 0,1 0 0,0 1 0,13-10 0,-22 18 0,0 0 0,1 0 0,-1 0 0,0 0 0,0 0 0,0 0 0,0 0 0,0 0 0,0-1 0,1 1 0,-1 0 0,0 0 0,0 0 0,0 0 0,0 0 0,0 0 0,1 0 0,-1 0 0,0 0 0,0 0 0,0 0 0,0 0 0,1 0 0,-1 0 0,0 0 0,0 1 0,0-1 0,0 0 0,0 0 0,0 0 0,1 0 0,-1 0 0,0 0 0,0 0 0,0 0 0,0 0 0,0 0 0,0 1 0,0-1 0,1 0 0,-1 0 0,0 0 0,0 0 0,0 0 0,0 1 0,0-1 0,0 0 0,0 0 0,0 0 0,0 0 0,0 1 0,1 13 0,-5 13 0,4-27 0,-17 66 0,15-59 0,0-1 0,0 0 0,-1 0 0,0 0 0,0 0 0,0-1 0,-1 1 0,-6 6 0,10-12 0,0 0 0,0 0 0,0 1 0,-1-1 0,1 0 0,0 0 0,0 0 0,-1 0 0,1 1 0,0-1 0,0 0 0,-1 0 0,1 0 0,0 0 0,-1 0 0,1 0 0,0 0 0,0 0 0,-1 0 0,1 0 0,0 0 0,-1 0 0,1 0 0,0 0 0,0 0 0,-1 0 0,1 0 0,0 0 0,-1 0 0,1-1 0,0 1 0,0 0 0,-1 0 0,1 0 0,0-1 0,-9-11 0,-2-19 0,10 28 0,-6-44 0,6 43 0,1 18 0,0-3 0,1 8 0,0-13 0,-1 0 0,0 0 0,0 0 0,0 0 0,-1 0 0,-1 9 0,1-15 0,1 0 0,0 0 0,0 0 0,0 1 0,0-1 0,0 0 0,0 0 0,0 0 0,0 0 0,0 0 0,0 1 0,0-1 0,0 0 0,0 0 0,0 0 0,-1 0 0,1 0 0,0 1 0,0-1 0,0 0 0,0 0 0,0 0 0,0 0 0,-1 0 0,1 0 0,0 0 0,0 0 0,0 0 0,0 0 0,-1 0 0,1 1 0,0-1 0,0 0 0,0 0 0,0 0 0,-1 0 0,1 0 0,0 0 0,0 0 0,0-1 0,0 1 0,-1 0 0,1 0 0,0 0 0,0 0 0,0 0 0,0 0 0,-1 0 0,1 0 0,0 0 0,0 0 0,0-1 0,-9-11 0,-3-15 0,5-13 0,7 38 0,0 7 0,0 13 0,0-6 0,1-3 0,-1 0 0,0 0 0,0 1 0,-1-1 0,-1 0 0,-3 13 0,1-34 0,2-10 0,2 18 0,-1-5 0,1 0 0,0 0 0,1 0 0,0 0 0,1 0 0,0 0 0,0 0 0,0 1 0,6-13 0,-7 21 0,-1-1 0,1 0 0,-1 1 0,0-1 0,1 1 0,-1-1 0,1 1 0,-1-1 0,1 1 0,-1 0 0,1-1 0,0 1 0,-1 0 0,1-1 0,-1 1 0,1 0 0,0 0 0,-1-1 0,1 1 0,0 0 0,-1 0 0,1 0 0,0 0 0,0 0 0,-1 0 0,1 0 0,0 0 0,-1 0 0,1 0 0,0 1 0,-1-1 0,1 0 0,-1 0 0,1 1 0,0-1 0,-1 0 0,1 1 0,-1-1 0,1 0 0,0 1 0,-1-1 0,1 1 0,-1-1 0,0 1 0,1 0 0,1 1 0,-1-1 0,0 0 0,0 1 0,0-1 0,-1 0 0,1 1 0,0 0 0,0-1 0,-1 1 0,1-1 0,-1 1 0,0 0 0,1-1 0,-1 1 0,0 0 0,0-1 0,0 3 0,0-3 0,0-1 0,0 0 0,0 0 0,0 0 0,-1 0 0,1 0 0,0 0 0,0 0 0,0 0 0,0 0 0,0 1 0,0-1 0,0 0 0,-1 0 0,1 0 0,0 0 0,0 0 0,0 0 0,0 0 0,0 0 0,-1 0 0,1 0 0,0 0 0,0 0 0,0 0 0,0 0 0,0 0 0,0 0 0,-1 0 0,1 0 0,0 0 0,0 0 0,0 0 0,0 0 0,0 0 0,-1-1 0,1 1 0,0 0 0,0 0 0,0 0 0,0 0 0,0 0 0,0 0 0,0 0 0,0 0 0,0-1 0,-1 1 0,1 0 0,0 0 0,0 0 0,0 0 0,0 0 0,0 0 0,0-1 0,0 1 0,0 0 0,0 0 0,0 0 0,0 0 0,0 0 0,0-1 0,0 1 0,0 0 0,0 0 0,0 0 0,0 0 0,0 0 0,0-1 0,-5-11 0,1-8 0,1 1 0,1-1 0,0 0 0,2 0 0,2-35 0,-2 54 0,0 1 0,0-1 0,0 0 0,0 1 0,0-1 0,0 0 0,1 1 0,-1-1 0,0 0 0,0 1 0,0-1 0,1 0 0,-1 1 0,0-1 0,1 1 0,-1-1 0,0 0 0,1 1 0,-1-1 0,1 1 0,-1-1 0,1 1 0,-1 0 0,1-1 0,-1 1 0,1-1 0,-1 1 0,1 0 0,0-1 0,-1 1 0,1 0 0,0 0 0,-1 0 0,2-1 0,0 2 0,-1-1 0,1 1 0,0-1 0,-1 1 0,1 0 0,0 0 0,-1 0 0,1 0 0,-1 0 0,0 0 0,1 0 0,1 2 0,5 5 0,-1 0 0,-1 0 0,9 14 0,-14-21 0,-1 0 0,1 0 0,-1 1 0,1-1 0,0 0 0,0 0 0,-1 0 0,1 0 0,0 0 0,0 0 0,0 0 0,0 0 0,0 0 0,0 0 0,0 0 0,2 0 0,-2-1 0,0 0 0,-1-1 0,1 1 0,0 0 0,-1-1 0,1 1 0,-1-1 0,1 0 0,-1 1 0,1-1 0,-1 1 0,1-1 0,-1 0 0,1 1 0,-1-1 0,0 0 0,1 1 0,-1-3 0,13-17 0,-12 19 0,-1 1 0,0 0 0,0 0 0,0 0 0,0 0 0,0-1 0,0 1 0,0 0 0,1 0 0,-1 0 0,0 0 0,0 0 0,0 0 0,0 0 0,1-1 0,-1 1 0,0 0 0,0 0 0,0 0 0,1 0 0,-1 0 0,0 0 0,0 0 0,0 0 0,0 0 0,1 0 0,-1 0 0,0 0 0,0 0 0,0 0 0,1 0 0,-1 0 0,0 0 0,0 0 0,0 1 0,1-1 0,-1 0 0,0 0 0,0 0 0,0 0 0,0 0 0,0 0 0,1 0 0,-1 1 0,0-1 0,0 0 0,5 13 0,-2 13 0,-3-25 0,0 1 0,0-1 0,0 1 0,0-1 0,0 0 0,0 1 0,1-1 0,-1 1 0,0-1 0,1 1 0,-1-1 0,1 0 0,-1 1 0,1-1 0,0 0 0,-1 0 0,1 0 0,0 1 0,0-1 0,0 0 0,0 0 0,2 1 0,0-1 0,-1 0 0,1-1 0,-1 1 0,1-1 0,0 0 0,-1 0 0,1 0 0,-1 0 0,1-1 0,0 1 0,-1 0 0,4-2 0,121-30 0,-172 42 0,0-3 0,-1-1 0,-81-2 0,121-7 0,13-4 0,19-5 0,86-27 0,145-30 0,-237 66 0,-31 10 0,-30 9 0,22-11 0,1 1 0,0 0 0,-20 10 0,18-8 0,14-6 0,1 0 0,0 0 0,0 1 0,0-1 0,0 1 0,0 0 0,-6 6 0,11-9 0,0 0 0,-1 0 0,1 0 0,0 0 0,0 1 0,0-1 0,0 0 0,0 0 0,0 0 0,0 1 0,0-1 0,0 0 0,0 0 0,0 0 0,0 1 0,0-1 0,0 0 0,0 0 0,0 0 0,0 0 0,0 1 0,0-1 0,0 0 0,1 0 0,-1 0 0,0 1 0,0-1 0,0 0 0,0 0 0,0 0 0,0 0 0,1 0 0,-1 1 0,0-1 0,0 0 0,0 0 0,0 0 0,1 0 0,-1 0 0,0 0 0,0 0 0,0 0 0,0 0 0,1 0 0,-1 0 0,0 1 0,0-1 0,0 0 0,1 0 0,-1 0 0,0-1 0,0 1 0,0 0 0,1 0 0,-1 0 0,0 0 0,0 0 0,1 0 0,15 1 0,-14-1 0,183-3 0,2-1 0,-187 4 0,0 0 0,1 0 0,-1 0 0,0 0 0,0 0 0,0 0 0,0 0 0,0 0 0,0 0 0,0 0 0,0 0 0,1 0 0,-1 0 0,0 0 0,0 0 0,0 0 0,0 0 0,0 0 0,0 0 0,0 0 0,0 0 0,1 0 0,-1 0 0,0 0 0,0 0 0,0 0 0,0 0 0,0 0 0,0 0 0,0 0 0,0 0 0,0 0 0,1 0 0,-1 0 0,0 0 0,0 1 0,0-1 0,0 0 0,0 0 0,0 0 0,0 0 0,0 0 0,0 0 0,0 0 0,0 0 0,0 0 0,0 1 0,0-1 0,0 0 0,0 0 0,0 0 0,0 0 0,0 0 0,0 0 0,0 0 0,0 0 0,0 1 0,0-1 0,0 0 0,0 0 0,0 0 0,0 0 0,0 0 0,0 0 0,0 1 0,-9 5 0,-17 6 0,-234 87 0,260-99 0,0 0 0,0 0 0,0 0 0,0 0 0,0 0 0,0 0 0,0 0 0,0 0 0,0 1 0,0-1 0,0 0 0,0 0 0,0 0 0,0 0 0,0 0 0,0 0 0,0 0 0,0 0 0,0 0 0,0 0 0,0 0 0,0 0 0,0 0 0,0 0 0,0 0 0,0 0 0,0 0 0,0 1 0,0-1 0,0 0 0,0 0 0,0 0 0,13-2 0,20-4 0,-20 3 0,84-24 0,115-16 0,-200 43 0,-13 4 0,-21 9 0,-99 52 0,-3-4 0,-134 43 0,231-98 0,23-11 0,12-7 0,-2 6 0,0 1 0,1 0 0,0 0 0,11-5 0,-17 9 0,-136 50 0,21-9 0,114-40 0,0 0 0,-1 0 0,1 0 0,-1 0 0,1 0 0,0 0 0,-1 0 0,1 0 0,0 0 0,-1 1 0,1-1 0,0 0 0,-1 0 0,1 0 0,0 0 0,-1 1 0,1-1 0,0 0 0,0 0 0,-1 1 0,1-1 0,0 0 0,0 1 0,-1-1 0,1 0 0,0 1 0,0-1 0,0 0 0,0 1 0,0-1 0,-1 1 0,14 2 0,31-2 0,-40-2 0,597-20 0,8-36 0,-580 54 0,-15 2 0,0-1 0,0 0 0,0-1 0,0 0 0,-1-1 0,18-8 0,-30 12 0,-1 0 0,0 0 0,1 0 0,-1 0 0,0 0 0,1-1 0,-1 1 0,0 0 0,1 0 0,-1 0 0,0 0 0,1-1 0,-1 1 0,0 0 0,0 0 0,1-1 0,-1 1 0,0 0 0,0-1 0,1 1 0,-1 0 0,0 0 0,0-1 0,0 1 0,0 0 0,0-1 0,1 1 0,-1-1 0,0 1 0,0 0 0,0-1 0,0 1 0,0 0 0,0-1 0,0 1 0,0 0 0,0-1 0,-15-7 0,-30 0 0,39 7 0,-5-1 0,-126-15 0,118 16 0,-1 0 0,1 2 0,-1 0 0,-37 8 0,28 4 0,23-6 0,20-2 0,32-6 0,0-2 0,0-2 0,-1-2 0,45-13 0,-60 14 0,23-6 0,109-19 0,-149 31 0,-23 6 0,-26 4 0,-19 2 0,-1-2 0,0-3 0,-63 0 0,92-11 0,27 4 0,0 0 0,0 0 0,0 0 0,-1 0 0,1 0 0,0 0 0,0 0 0,0 0 0,0 0 0,0 0 0,0 0 0,0 0 0,-1 0 0,1-1 0,0 1 0,0 0 0,0 0 0,0 0 0,0 0 0,0 0 0,0 0 0,0 0 0,0-1 0,0 1 0,0 0 0,0 0 0,0 0 0,0 0 0,0 0 0,0-1 0,0 1 0,0 0 0,0 0 0,0 0 0,0 0 0,0 0 0,0 0 0,0-1 0,0 1 0,0 0 0,0 0 0,0 0 0,0 0 0,0 0 0,0 0 0,0-1 0,0 1 0,0 0 0,1 0 0,15-8 0,89-25 0,139-23 0,-200 47 0,100-21 0,1 6 0,147-4 0,-281 28 0,-8-1 0,0 1 0,0-1 0,0 1 0,0 0 0,0 0 0,1 0 0,-1 1 0,0-1 0,0 1 0,0-1 0,0 1 0,0 0 0,-1 0 0,1 1 0,5 2 0,-8-4 0,0 0 0,0 0 0,1 1 0,-1-1 0,0 0 0,0 0 0,0 0 0,0 1 0,0-1 0,0 0 0,1 0 0,-1 1 0,0-1 0,0 0 0,0 0 0,0 1 0,0-1 0,0 0 0,0 0 0,0 1 0,0-1 0,0 0 0,0 0 0,0 0 0,-1 1 0,1-1 0,0 0 0,0 0 0,0 1 0,0-1 0,0 0 0,0 0 0,0 0 0,-1 1 0,1-1 0,0 0 0,0 0 0,0 0 0,0 0 0,-1 1 0,1-1 0,0 0 0,0 0 0,0 0 0,-1 0 0,1 0 0,0 0 0,0 0 0,-1 0 0,1 0 0,0 1 0,-19 3 0,15-3 0,-879 137 0,1030-126 0,-142-11 0,520 93 0,-309-30 0,-209-60-1365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0:17:44.5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447 333 24575,'275'-21'0,"-21"1"0,-190 16 0,78 5 0,-83 1 0,97-10 0,-155 8 0,71-9 0,-28 4 0,55-1 0,-17 6 0,217 13 0,-222-7 0,98-4 0,-3-2 0,-66 4 0,125-11 0,-151 2 0,113 6 0,-130 6 0,31 0 0,-76-7 0,0 0 0,0 1 0,0 1 0,30 6 0,-46-7 0,0 0 0,0 0 0,0-1 0,0 1 0,0-1 0,0 0 0,0 1 0,0-1 0,0 0 0,0 0 0,0 0 0,0 0 0,0-1 0,0 1 0,-1-1 0,1 1 0,0-1 0,0 1 0,0-1 0,0 0 0,0 0 0,-1 0 0,1 0 0,0 0 0,-1-1 0,1 1 0,-1 0 0,0-1 0,1 1 0,-1-1 0,2-1 0,-2 0 0,-1 0 0,1 0 0,0 1 0,-1-1 0,1 0 0,-1 0 0,0 0 0,0 0 0,0 0 0,0 0 0,-1 0 0,1 0 0,-1 1 0,0-1 0,0 0 0,0 0 0,0 1 0,0-1 0,0 0 0,-1 1 0,-1-3 0,-2-4 0,-1 0 0,0 1 0,-1 0 0,0 0 0,0 0 0,-1 1 0,1 0 0,-2 1 0,1 0 0,-1 0 0,1 0 0,-2 1 0,1 1 0,0 0 0,-1 0 0,0 0 0,0 2 0,-19-4 0,29 6 0,-39-9 0,0 2 0,0 2 0,-42 0 0,-13 7 0,-169-6 0,166-11 0,59 8 0,-1 1 0,-41 1 0,-35-4 0,68 5 0,11 1 0,0 2 0,0 1 0,1 2 0,-40 8 0,17 2 0,29-4 0,-1-3 0,-39 4 0,-27 1 0,60-5 0,-48 1 0,30-6 0,-83 13 0,95-10 0,-1-1 0,-46-4 0,9 0 0,-89-5 0,-48 3 0,9 1 0,149-3 0,-64-3 0,100 9 0,6 0 0,0 0 0,-1 1 0,1 0 0,-34 9 0,36-7 0,0-1 0,-1-1 0,1 0 0,0-1 0,-24-2 0,-9 0 0,42 2 0,0 0 0,0 0 0,0 1 0,0 0 0,0 0 0,-7 2 0,12-3 0,0 1 0,1-1 0,-1 1 0,0-1 0,0 1 0,0-1 0,1 1 0,-1-1 0,0 1 0,1-1 0,-1 1 0,0 0 0,1-1 0,-1 1 0,1 0 0,-1 0 0,1-1 0,-1 1 0,1 0 0,-1 1 0,1-1 0,0 1 0,0-1 0,0 1 0,1-1 0,-1 1 0,0-1 0,0 1 0,1-1 0,-1 0 0,1 1 0,-1-1 0,1 1 0,0-1 0,0 0 0,-1 0 0,3 3 0,1-1 0,0 1 0,0-1 0,1 0 0,-1 0 0,1 0 0,0-1 0,0 1 0,0-1 0,0 0 0,0-1 0,9 3 0,19 7 0,-19-4 0,-1-2 0,1 0 0,0 0 0,18 2 0,-17-7 0,14 0 0,-28 0 0,-1 0 0,1 0 0,0 0 0,-1 0 0,1 0 0,0 0 0,0 0 0,-1 0 0,1 1 0,0-1 0,0 0 0,-1 0 0,1 1 0,0-1 0,-1 1 0,1-1 0,-1 0 0,1 1 0,0-1 0,-1 1 0,1-1 0,-1 1 0,1 0 0,0 0 0,-2 0 0,1 0 0,0 0 0,0 0 0,-1 0 0,1 0 0,-1 0 0,1 0 0,-1 0 0,1 0 0,-1 0 0,0 0 0,1-1 0,-1 1 0,0 0 0,1 0 0,-1-1 0,0 1 0,0 0 0,0-1 0,0 1 0,0-1 0,0 1 0,0-1 0,-1 1 0,-29 12 0,28-12 0,-13 5 0,-1 0 0,0-2 0,0 0 0,0 0 0,0-2 0,-19 1 0,36-3 0,-1 0 0,0 0 0,1 0 0,-1 0 0,1 0 0,-1 0 0,1 0 0,-1 0 0,0 0 0,1 0 0,-1-1 0,1 1 0,-1 0 0,1 0 0,-1-1 0,1 1 0,-1 0 0,1 0 0,-1-1 0,1 1 0,0-1 0,-1 1 0,1 0 0,-1-1 0,1 1 0,0-1 0,-1 1 0,1-1 0,0 1 0,-1-2 0,6-16 0,22-15 0,15-2 0,1 2 0,2 2 0,1 2 0,78-36 0,-123 64-37,12-5-229,0 0 1,0 1-1,0 1 1,19-5-1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0:18:22.5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2239 216 24575,'1'36'0,"0"-21"0,-1 0 0,0-1 0,-1 1 0,-1-1 0,-4 21 0,6-35 0,0 0 0,0 0 0,0 0 0,0 1 0,0-1 0,0 0 0,0 0 0,0 1 0,0-1 0,0 0 0,0 0 0,0 0 0,0 1 0,0-1 0,0 0 0,0 0 0,-1 0 0,1 0 0,0 1 0,0-1 0,0 0 0,0 0 0,0 0 0,-1 0 0,1 0 0,0 1 0,0-1 0,0 0 0,-1 0 0,1 0 0,0 0 0,0 0 0,0 0 0,-1 0 0,1 0 0,0 0 0,0 0 0,0 0 0,-1 0 0,1 0 0,0 0 0,0 0 0,0 0 0,-1 0 0,1 0 0,0 0 0,0 0 0,0 0 0,-1 0 0,1 0 0,-9-13 0,-4-17 0,-10-56 0,18 70 0,0 1 0,-2-1 0,0 2 0,0-1 0,-2 1 0,0 0 0,-12-15 0,17 25 0,1 0 0,-1 0 0,1 0 0,-1 1 0,0-1 0,-1 1 0,1 0 0,0 0 0,-1 0 0,0 1 0,0 0 0,1 0 0,-1 0 0,0 0 0,-1 1 0,1 0 0,0 0 0,0 0 0,-1 1 0,1-1 0,0 1 0,-1 1 0,1-1 0,0 1 0,0 0 0,-7 2 0,12-3 0,0 0 0,0 0 0,-1 0 0,1 0 0,0 0 0,0 0 0,-1 0 0,1 0 0,0 1 0,0-1 0,0 0 0,-1 0 0,1 0 0,0 1 0,0-1 0,0 0 0,0 0 0,-1 0 0,1 1 0,0-1 0,0 0 0,0 0 0,0 1 0,0-1 0,0 0 0,0 0 0,0 1 0,0-1 0,0 0 0,0 0 0,0 1 0,0-1 0,0 0 0,0 0 0,0 1 0,0-1 0,0 0 0,0 1 0,8 12 0,17 12 0,-22-22 0,1 0 0,1-1 0,-1 0 0,1 0 0,0 0 0,-1 0 0,1-1 0,0 0 0,0 0 0,0 0 0,0-1 0,0 1 0,0-1 0,0 0 0,0-1 0,9-1 0,-6 1 0,1 1 0,-1 0 0,0 0 0,14 3 0,-18-2 0,-1 0 0,0 0 0,0 0 0,0 1 0,0-1 0,0 1 0,0 0 0,0 0 0,0 0 0,-1 0 0,1 0 0,-1 1 0,4 4 0,-5-6 0,-1 0 0,1 0 0,-1 0 0,1 0 0,-1-1 0,1 1 0,-1 0 0,0 0 0,0 0 0,0 0 0,1 1 0,-1-1 0,0 0 0,0 0 0,0 0 0,-1 0 0,1 0 0,0 0 0,-1 1 0,1 0 0,-1-1 0,0 1 0,0-1 0,0 1 0,0-1 0,-1 1 0,1-1 0,0 0 0,-1 0 0,1 0 0,0 0 0,-1 1 0,1-2 0,-4 3 0,-5 2 0,1 1 0,1 1 0,-1-1 0,-7 9 0,8-7 0,0-1 0,-1 0 0,-16 9 0,18-13 0,-1-1 0,0 0 0,1-1 0,-1 0 0,0 0 0,0 0 0,0-1 0,1 0 0,-1-1 0,0 0 0,0 0 0,1-1 0,-1 0 0,1 0 0,-1-1 0,-8-3 0,-50-38 0,-13 12 0,70 28 0,-3-3 0,-1 1 0,1 0 0,-2 1 0,1 0 0,0 1 0,-1 1 0,0 0 0,1 1 0,-24-1 0,-48-8 0,1 0 0,63 8 0,1-1 0,-32-10 0,30 7 0,-41-6 0,-61-13 0,37 7 0,19 10 0,42 6 0,-43-9 0,47 8 0,0 1 0,0 1 0,0 1 0,-41 4 0,3-1 0,-522-2 0,575 0 0,-1 1 0,1 1 0,0 0 0,0-1 0,0 2 0,0-1 0,0 1 0,1 0 0,-1 1 0,1 0 0,0 0 0,-9 7 0,13-8 0,0 1 0,0-1 0,1 1 0,0-1 0,-1 1 0,1-1 0,1 1 0,-1 0 0,0-1 0,1 1 0,0 0 0,0 0 0,0 5 0,1 2 0,0-1 0,0 1 0,5 16 0,-5-24 0,-1 0 0,1-1 0,0 1 0,1 0 0,-1 0 0,1-1 0,-1 1 0,1 0 0,0-1 0,0 0 0,0 1 0,0-1 0,0 0 0,0 0 0,1 0 0,-1 0 0,1-1 0,-1 1 0,1-1 0,4 2 0,1 0 0,0-2 0,1 1 0,-1-1 0,0 0 0,1-1 0,10 0 0,52 0 0,49-1 0,-82-3 0,51-3 0,38-3 0,-100 12 0,-1 1 0,0 1 0,0 1 0,49 17 0,-48-14 0,1-1 0,0-2 0,0 0 0,31 0 0,117-5 0,-77-2 0,-72 2 0,0 1 0,1 1 0,52 12 0,-67-12 0,0 0 0,1-1 0,22 0 0,-20-1 0,-1 0 0,23 4 0,-30-2-170,0-1-1,1 1 0,0-2 1,-1 1-1,1-1 0,0-1 1,13-1-1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00:18:36.3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0 321 24575,'48'-1'0,"0"3"0,0 1 0,67 14 0,-73-11 0,0-1 0,0-2 0,81-4 0,-37-1 0,67-9 0,-17 9 0,115 4 0,-230 1 0,-1 1 0,36 10 0,-39-8 0,0-1 0,1-1 0,-1-1 0,30 1 0,116-4 0,-202-17 0,2 6 0,0 2 0,-74-8 0,-125 7 0,103 4 0,94 3 0,-178 0 0,117 5 0,83-1 0,0 0 0,-27 7 0,28-4 0,-1-1 0,-31 1 0,-91 5 0,127-8 0,0 0 0,0-1 0,-16-2 0,25 2 0,1 0 0,0 0 0,0-1 0,0 1 0,-1 0 0,1-1 0,0 0 0,0 1 0,0-1 0,0 0 0,0 0 0,0 0 0,0 0 0,1 0 0,-1-1 0,0 1 0,0 0 0,1-1 0,-1 1 0,1-1 0,-1 0 0,1 0 0,0 1 0,0-1 0,0 0 0,-1-3 0,2 4 0,0 0 0,0 0 0,0 0 0,1 0 0,-1 0 0,0 0 0,1 0 0,-1 0 0,1 0 0,-1 0 0,1 0 0,0 0 0,-1 0 0,1 0 0,0 0 0,-1 0 0,1 0 0,0 1 0,0-1 0,0 0 0,0 1 0,0-1 0,0 1 0,0-1 0,0 1 0,0-1 0,0 1 0,0 0 0,0-1 0,2 1 0,41-10 0,-35 9 0,28-6 0,-8 0 0,1 2 0,-1 1 0,34 0 0,58-2 0,-62 2 0,-3 3 0,97 13 0,-74-5 0,122 20 0,-100-11 0,-52-12 0,-31-3 0,-1 1 0,20 4 0,42 10 0,37 10 0,-81-16 0,-1-2 0,2-2 0,60 4 0,111-10 0,-92-2 0,-72 0 0,72-13 0,-8 0 0,130-3 0,137 13 0,-213 7 0,-94-1 0,75-3 0,-98-4 0,-35 4 0,0 0 0,0 0 0,0 1 0,0 1 0,0-1 0,1 2 0,-1-1 0,0 1 0,14 3 0,-18-1 0,-1 0 0,0 1 0,1-1 0,-1 1 0,0 0 0,-1 0 0,1 0 0,-1 0 0,0 1 0,0 0 0,4 8 0,-6-13 0,-1 0 0,0 1 0,0-1 0,0 0 0,1 1 0,-1-1 0,0 0 0,0 0 0,0 1 0,0-1 0,0 0 0,0 1 0,0-1 0,0 0 0,0 1 0,0-1 0,0 0 0,0 1 0,0-1 0,0 0 0,0 1 0,0-1 0,0 0 0,0 1 0,0-1 0,0 0 0,-1 1 0,1-1 0,0 0 0,0 0 0,0 1 0,-1-1 0,-9-3 0,-12-15 0,-1-3 0,-2 0 0,0 2 0,-1 1 0,-1 1 0,-1 1 0,0 1 0,-1 2 0,-61-20 0,0 4 0,58 18 0,0 1 0,-1 1 0,-61-8 0,-69-4 0,60 6 0,20 6 0,0 3 0,-91 5 0,118 6 0,39-2 0,0-1 0,-1-1 0,1-1 0,-1-1 0,0 0 0,1-1 0,-20-5 0,19 2 0,-24-8 0,-77-12 0,58 16 0,31 4 0,-1 0 0,1 3 0,-1 0 0,0 2 0,-41 5 0,20 9 0,39-10 0,0 0 0,0-1 0,-13 2 0,-92 15 0,105-17 0,13-3 0,-1 0 0,1 0 0,-1 0 0,1 0 0,-1 0 0,1 0 0,-1 0 0,1 0 0,0 0 0,-1 0 0,1 0 0,-1 0 0,1 1 0,-1-1 0,1 0 0,0 0 0,-1 1 0,1-1 0,0 0 0,-1 0 0,1 1 0,0-1 0,-1 0 0,1 1 0,0-1 0,-1 0 0,1 1 0,0-1 0,-1 1 0,20 7 0,173 23 0,-74-14 0,443 95 0,-552-109 0,-2-2 0,-1 0 0,0 1 0,0-1 0,0 2 0,0-1 0,-1 1 0,1 0 0,0 0 0,-1 0 0,0 1 0,8 6 0,-8-6 0,1 0 0,0 0 0,-1-1 0,1 0 0,1 0 0,-1 0 0,0-1 0,11 3 0,11 5 0,17 3 0,-38-12 0,-1 0 0,1 1 0,-1 0 0,1 0 0,-1 0 0,0 1 0,0 0 0,0 0 0,0 0 0,-1 1 0,8 6 0,-12-8 0,0-1 0,1 1 0,-1 0 0,0-1 0,0 1 0,-1 0 0,1 0 0,0 0 0,-1 0 0,1 0 0,-1 0 0,1 0 0,-1 0 0,0 0 0,0 0 0,0 0 0,0 0 0,0 0 0,0 0 0,-1 0 0,1 0 0,-1 0 0,1 0 0,-1 0 0,0 0 0,0-1 0,0 1 0,0 0 0,0 0 0,0-1 0,0 1 0,0 0 0,-1-1 0,1 1 0,-1-1 0,1 0 0,-1 0 0,0 1 0,1-1 0,-1 0 0,0 0 0,0-1 0,0 1 0,0 0 0,0 0 0,0-1 0,0 0 0,0 1 0,-3-1 0,-230-1 0,142-11 0,18 2-1365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F8DB-8B38-A691-2414-AE8FE8ED5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8CDA9-071E-D849-24AF-05B9977C0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8BB2D-5BBE-3CF1-3DCE-79AB9670D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4CE86-4096-85F8-D141-B848141A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3D0C2-C0D0-BCFF-8995-822D80AD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81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6181-E462-49E1-1D7E-B08CE987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2CDE5-C646-2C70-779B-81795AE84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FA74B-E730-72B4-EE81-0FCE20FB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5C079-D0B1-D3EE-3604-6E4EB54C6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66BE9-E0D1-1062-3568-3D6B124A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78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B3341-0F93-BA5A-B4B3-DFA7DC6C8C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83D66-729C-A3B3-2CDE-4BF90E29C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5A2B2-B28C-8BEC-4C47-C3FC7E232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E3CF7-C5A7-35D8-07A0-2F30772EE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F0374-BBCB-966E-B3BB-2B05C3F8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270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73C5-8CFF-253B-1DD6-E132797B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91024-8C48-CA78-63C2-407DC0B1A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9B365-92B7-235E-5B16-4B736FAD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4EDCF-DE1B-A101-2F31-4D1E4F82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9B352-73BE-72C1-92FF-53F00C28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30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0A96-919A-6986-7676-A29F8479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46A3-D44E-C090-909D-DB5586A66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A84C4-3913-CBA0-D84B-08C7EC51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66A19-FBA6-C5E5-A527-9C2E342C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E5722-2DC6-5D33-3541-00A78498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74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9F64-7E12-A4C6-C1D3-90D30ECB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4C7D6-9295-005C-2AE8-0F0199CD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5AF23-4421-B3D3-F1FA-E5BCEFFE1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4490A-2721-3356-2777-70723011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3B468-43D8-5811-0531-978985CF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C1615-8EE2-D3F5-F211-82F1A350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2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40EC-A382-E9DB-3BD8-FA9B27668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59DE6-2AC2-D582-2360-F4D40568A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54106-33F9-C609-0221-E66C81975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916A58-FB0E-52E8-575A-D9A68C5FA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B4693D-2509-9085-46F7-A6434F920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54D44-06EB-0305-F434-DA55EDFA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9A201-6876-E0A2-3ABD-A6886C5CA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1A6DF2-5184-2633-8005-1A9C7B44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639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876B-678F-9C48-2A82-5E7101E8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EA4D7-0861-E086-2221-669A87F4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4F2C9-ED40-A0BC-673C-319276C0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753A7-F9F0-F5E9-F435-CE92BF64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27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4D13D-BA41-8075-D69A-EE62821F1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2CF151-1B0F-1C81-DFCA-3E425B84F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00EC6-B45A-06B8-B2ED-652F773B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03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2BA5-3095-7017-1690-0BC09F1E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C6955-CC55-DB20-398C-664EDE8DF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0F626-C93D-0B43-1548-4552E3BE2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17F74-BA7B-AE6C-754D-84B0C003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244E9-14DD-39C0-9E01-4DC20E93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46A45-AF5D-3EE6-B02B-81EE9764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50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1CA56-16D9-2494-6E85-F89DE661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925B31-1146-4B00-29E1-A51D195C6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EDD4C-5385-A612-B0B0-ACD65DCC7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4840E-A27E-FE03-AF3A-B92ECD69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DC091-CEB2-00FE-233D-CC9FAEFE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0F949-047D-BA70-F64E-C148D272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70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1C76D-5770-01BE-9AE0-54D6000C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6B581-9BBC-C374-2B86-39A826ED8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40E46-5D74-42A4-42FC-9ECF5BF7B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D0AEB-361D-41C2-A7AF-8803D9F4BC6C}" type="datetimeFigureOut">
              <a:rPr lang="en-IN" smtClean="0"/>
              <a:t>17-05-2023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970E-2EB9-E8BE-7661-E7486F287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17E94-0AF2-9219-41B5-FF9815228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8A157-AD16-4316-8571-B93A11E7E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06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95DD1C-0E63-7107-8E6D-2F3C05E1C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5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451F58-6A57-FA2A-DC8F-2BA7C7D76B11}"/>
              </a:ext>
            </a:extLst>
          </p:cNvPr>
          <p:cNvSpPr txBox="1"/>
          <p:nvPr/>
        </p:nvSpPr>
        <p:spPr>
          <a:xfrm>
            <a:off x="2598435" y="437089"/>
            <a:ext cx="8152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n-IN" sz="4800" b="0" i="0" dirty="0">
                <a:effectLst/>
              </a:rPr>
              <a:t>Breast cancer Detection using</a:t>
            </a:r>
          </a:p>
          <a:p>
            <a:pPr algn="ctr"/>
            <a:r>
              <a:rPr lang="en-IN" sz="4800" dirty="0"/>
              <a:t>Deep Learning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3389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173327-0434-4A0A-0C68-34DCB12BD285}"/>
              </a:ext>
            </a:extLst>
          </p:cNvPr>
          <p:cNvSpPr/>
          <p:nvPr/>
        </p:nvSpPr>
        <p:spPr>
          <a:xfrm>
            <a:off x="4423703" y="335305"/>
            <a:ext cx="32063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Screenshots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101FA-25C3-D5CC-A580-C1638D3AE96B}"/>
              </a:ext>
            </a:extLst>
          </p:cNvPr>
          <p:cNvSpPr txBox="1"/>
          <p:nvPr/>
        </p:nvSpPr>
        <p:spPr>
          <a:xfrm>
            <a:off x="806450" y="1837490"/>
            <a:ext cx="1057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F4FA8-205F-6AC8-2654-BAE8E567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72" y="1350404"/>
            <a:ext cx="8620125" cy="4848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751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5" name="Picture 1" descr="e Breast Cancer Detection &#10;C 0 0 127.0.01:5000 &#10;Sham &#10;Breast Cancer Detection &#10;Using deep learning techniques, you can classify your Mammogram into one of these categories :NormaI, benign or malignant. &#10;Just upload a mammogram from your computer and it will be classified. &#10;Home &#10;About &#10;Login &#10;o &#10;Contact &#10;10:48 AM &#10;02-05-2023 &#10;x &#10;Uploader &#10;Upload your image: &#10;NO file chosen &#10;ResUltS &#10;CLASSIFY! &#10;Q Search ">
            <a:extLst>
              <a:ext uri="{FF2B5EF4-FFF2-40B4-BE49-F238E27FC236}">
                <a16:creationId xmlns:a16="http://schemas.microsoft.com/office/drawing/2014/main" id="{1790B29A-6A1A-5430-DB91-D71FB767D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81" y="1261840"/>
            <a:ext cx="8527202" cy="4796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DCC2D5-73BE-D3F0-CBF5-39DBE60DD39B}"/>
              </a:ext>
            </a:extLst>
          </p:cNvPr>
          <p:cNvSpPr/>
          <p:nvPr/>
        </p:nvSpPr>
        <p:spPr>
          <a:xfrm>
            <a:off x="4729486" y="246200"/>
            <a:ext cx="32063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Screenshots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162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D101FA-25C3-D5CC-A580-C1638D3AE96B}"/>
              </a:ext>
            </a:extLst>
          </p:cNvPr>
          <p:cNvSpPr txBox="1"/>
          <p:nvPr/>
        </p:nvSpPr>
        <p:spPr>
          <a:xfrm>
            <a:off x="806450" y="1837490"/>
            <a:ext cx="1057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83EC9-1B0B-1B64-F0B7-0DC6EDF9F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4" y="1453531"/>
            <a:ext cx="7894955" cy="4440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9A46E5-055B-464F-4226-E664EE2C3F4C}"/>
              </a:ext>
            </a:extLst>
          </p:cNvPr>
          <p:cNvSpPr/>
          <p:nvPr/>
        </p:nvSpPr>
        <p:spPr>
          <a:xfrm>
            <a:off x="4729486" y="246200"/>
            <a:ext cx="32063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Screenshots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918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173327-0434-4A0A-0C68-34DCB12BD285}"/>
              </a:ext>
            </a:extLst>
          </p:cNvPr>
          <p:cNvSpPr/>
          <p:nvPr/>
        </p:nvSpPr>
        <p:spPr>
          <a:xfrm>
            <a:off x="4411085" y="149304"/>
            <a:ext cx="3369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Demo(Video)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101FA-25C3-D5CC-A580-C1638D3AE96B}"/>
              </a:ext>
            </a:extLst>
          </p:cNvPr>
          <p:cNvSpPr txBox="1"/>
          <p:nvPr/>
        </p:nvSpPr>
        <p:spPr>
          <a:xfrm>
            <a:off x="806450" y="1837490"/>
            <a:ext cx="1057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4" name="20230509062603">
            <a:hlinkClick r:id="" action="ppaction://media"/>
            <a:extLst>
              <a:ext uri="{FF2B5EF4-FFF2-40B4-BE49-F238E27FC236}">
                <a16:creationId xmlns:a16="http://schemas.microsoft.com/office/drawing/2014/main" id="{4E663212-D9E7-EFB8-E2C6-C5EE7FBF5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4306" y="1290918"/>
            <a:ext cx="8636001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9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62FFDB5-8CF8-56C0-531D-939E12AC7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44093"/>
              </p:ext>
            </p:extLst>
          </p:nvPr>
        </p:nvGraphicFramePr>
        <p:xfrm>
          <a:off x="901336" y="982579"/>
          <a:ext cx="10332720" cy="56238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9241">
                  <a:extLst>
                    <a:ext uri="{9D8B030D-6E8A-4147-A177-3AD203B41FA5}">
                      <a16:colId xmlns:a16="http://schemas.microsoft.com/office/drawing/2014/main" val="1878856561"/>
                    </a:ext>
                  </a:extLst>
                </a:gridCol>
                <a:gridCol w="4979239">
                  <a:extLst>
                    <a:ext uri="{9D8B030D-6E8A-4147-A177-3AD203B41FA5}">
                      <a16:colId xmlns:a16="http://schemas.microsoft.com/office/drawing/2014/main" val="3079567900"/>
                    </a:ext>
                  </a:extLst>
                </a:gridCol>
                <a:gridCol w="3444240">
                  <a:extLst>
                    <a:ext uri="{9D8B030D-6E8A-4147-A177-3AD203B41FA5}">
                      <a16:colId xmlns:a16="http://schemas.microsoft.com/office/drawing/2014/main" val="4111946558"/>
                    </a:ext>
                  </a:extLst>
                </a:gridCol>
              </a:tblGrid>
              <a:tr h="339035">
                <a:tc>
                  <a:txBody>
                    <a:bodyPr/>
                    <a:lstStyle/>
                    <a:p>
                      <a:r>
                        <a:rPr lang="en-IN" dirty="0"/>
                        <a:t>Month</a:t>
                      </a:r>
                      <a:r>
                        <a:rPr lang="en-IN" baseline="0" dirty="0"/>
                        <a:t> of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Task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513961"/>
                  </a:ext>
                </a:extLst>
              </a:tr>
              <a:tr h="322264">
                <a:tc rowSpan="5"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February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03203"/>
                  </a:ext>
                </a:extLst>
              </a:tr>
              <a:tr h="3222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Base paper collection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659817"/>
                  </a:ext>
                </a:extLst>
              </a:tr>
              <a:tr h="56396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Study of Chosen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</a:rPr>
                        <a:t> reference paper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Completed 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837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Collecting Dataset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Completed 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7816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Working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</a:rPr>
                        <a:t> of dataset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Completed 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922486"/>
                  </a:ext>
                </a:extLst>
              </a:tr>
              <a:tr h="322264">
                <a:tc rowSpan="3">
                  <a:txBody>
                    <a:bodyPr/>
                    <a:lstStyle/>
                    <a:p>
                      <a:r>
                        <a:rPr lang="en-IN" dirty="0"/>
                        <a:t>March</a:t>
                      </a:r>
                      <a:r>
                        <a:rPr lang="en-IN" baseline="0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Data</a:t>
                      </a:r>
                      <a:r>
                        <a:rPr lang="en-IN" baseline="0" dirty="0"/>
                        <a:t> Pre processing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N" dirty="0" err="1"/>
                        <a:t>ompleted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026798"/>
                  </a:ext>
                </a:extLst>
              </a:tr>
              <a:tr h="3222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Login/Register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Completed</a:t>
                      </a:r>
                      <a:r>
                        <a:rPr lang="en-IN" baseline="0" dirty="0"/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96996"/>
                  </a:ext>
                </a:extLst>
              </a:tr>
              <a:tr h="56396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</a:t>
                      </a:r>
                      <a:r>
                        <a:rPr lang="en-IN" dirty="0" err="1"/>
                        <a:t>eature</a:t>
                      </a:r>
                      <a:r>
                        <a:rPr lang="en-IN" dirty="0"/>
                        <a:t>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Completed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40148"/>
                  </a:ext>
                </a:extLst>
              </a:tr>
              <a:tr h="594689">
                <a:tc rowSpan="2">
                  <a:txBody>
                    <a:bodyPr/>
                    <a:lstStyle/>
                    <a:p>
                      <a:r>
                        <a:rPr lang="en-IN" dirty="0"/>
                        <a:t>April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Classifier Web page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10538"/>
                  </a:ext>
                </a:extLst>
              </a:tr>
              <a:tr h="59468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Breast Cancer</a:t>
                      </a:r>
                      <a:r>
                        <a:rPr lang="en-IN" baseline="0" dirty="0"/>
                        <a:t> detection and classification of cancer is identified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N" dirty="0" err="1"/>
                        <a:t>ompleted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32819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37298B5-F761-D195-00DF-0FD8110EE1E9}"/>
              </a:ext>
            </a:extLst>
          </p:cNvPr>
          <p:cNvSpPr/>
          <p:nvPr/>
        </p:nvSpPr>
        <p:spPr>
          <a:xfrm>
            <a:off x="4558483" y="178343"/>
            <a:ext cx="24721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TIMELINE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332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29DB02-7215-FBA5-4C60-7BDCC920EDC6}"/>
              </a:ext>
            </a:extLst>
          </p:cNvPr>
          <p:cNvSpPr/>
          <p:nvPr/>
        </p:nvSpPr>
        <p:spPr>
          <a:xfrm>
            <a:off x="4272221" y="412783"/>
            <a:ext cx="31767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REFERENCES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C9E1C-268A-99F8-6C71-77DC53EFD082}"/>
              </a:ext>
            </a:extLst>
          </p:cNvPr>
          <p:cNvSpPr txBox="1"/>
          <p:nvPr/>
        </p:nvSpPr>
        <p:spPr>
          <a:xfrm>
            <a:off x="962526" y="1886552"/>
            <a:ext cx="1019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34D40-F959-2BB2-533A-C8301B57D75D}"/>
              </a:ext>
            </a:extLst>
          </p:cNvPr>
          <p:cNvSpPr txBox="1"/>
          <p:nvPr/>
        </p:nvSpPr>
        <p:spPr>
          <a:xfrm>
            <a:off x="763718" y="1182224"/>
            <a:ext cx="1084178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/>
              <a:t>N. </a:t>
            </a:r>
            <a:r>
              <a:rPr lang="en-IN" sz="2000" dirty="0" err="1"/>
              <a:t>Khuriwal</a:t>
            </a:r>
            <a:r>
              <a:rPr lang="en-IN" sz="2000" dirty="0"/>
              <a:t> and N. Mishra, "Breast Cancer Detection From Histopathological Images Using Deep Learning," 2018 3rd International Conference and Workshops on Recent Advances and Innovations in Engineering (ICRAIE), Jaipur, India, 2018, pp. 1-4, </a:t>
            </a:r>
            <a:r>
              <a:rPr lang="en-IN" sz="2000" dirty="0" err="1"/>
              <a:t>doi</a:t>
            </a:r>
            <a:r>
              <a:rPr lang="en-IN" sz="2000" dirty="0"/>
              <a:t>: 10.1109/ICRAIE.2018.8710426.</a:t>
            </a:r>
            <a:endParaRPr lang="en-IN" sz="2000" b="0" i="0" dirty="0">
              <a:effectLst/>
            </a:endParaRPr>
          </a:p>
          <a:p>
            <a:endParaRPr lang="en-IN" sz="2000" b="0" i="0" dirty="0">
              <a:effectLst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</a:rPr>
              <a:t>T. Reimer and S. Pistorius, "The Diagnostic Performance of Machine Learning in Breast Microwave Sensing on an Experimental Dataset," in </a:t>
            </a:r>
            <a:r>
              <a:rPr lang="en-IN" sz="2000" b="0" i="1" dirty="0">
                <a:effectLst/>
              </a:rPr>
              <a:t>IEEE Journal of Electromagnetics, RF and Microwaves in Medicine and Biology</a:t>
            </a:r>
            <a:r>
              <a:rPr lang="en-IN" sz="2000" b="0" i="0" dirty="0">
                <a:effectLst/>
              </a:rPr>
              <a:t>, vol. 6, no. 1, pp. 139-145, March 2022, </a:t>
            </a:r>
            <a:r>
              <a:rPr lang="en-IN" sz="2000" b="0" i="0" dirty="0" err="1">
                <a:effectLst/>
              </a:rPr>
              <a:t>doi</a:t>
            </a:r>
            <a:r>
              <a:rPr lang="en-IN" sz="2000" b="0" i="0" dirty="0">
                <a:effectLst/>
              </a:rPr>
              <a:t>: 10.1109/JERM.2021.3076100.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D. M. Vo, N. Q. Nguyen, and S. W. Lee, “Classification of breast cancer histology images using incremental boosting convolution networks,” Inf. Sci. (Ny)., vol. 482, pp. 123–138, 2019.</a:t>
            </a:r>
            <a:endParaRPr lang="en-IN" sz="2000" dirty="0"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b="0" i="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H.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Chougrad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H.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Zouaki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and O.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Alheyane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“Deep Convolutional Neural Networks for breast cancer screening,”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Comput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Methods Programs Biomed., vol.157,pp.19–30,2018.</a:t>
            </a:r>
            <a:endParaRPr lang="en-IN" sz="2000" b="0" i="0" dirty="0">
              <a:effectLst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b="0" i="0" dirty="0">
              <a:effectLst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Z. Wang et al., "Breast Cancer Detection Using Extreme Learning Machine Based on Feature Fusion With CNN Deep Features," in IEEE Access, vol. 7, pp. 105146-105158, 2019,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: 10.1109/ACCESS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2019.2892795.</a:t>
            </a:r>
            <a:endParaRPr lang="en-IN" sz="1800" dirty="0"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5228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95DD1C-0E63-7107-8E6D-2F3C05E1C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96B78D-5926-9FA3-81E4-16ED3EB3A624}"/>
              </a:ext>
            </a:extLst>
          </p:cNvPr>
          <p:cNvSpPr txBox="1"/>
          <p:nvPr/>
        </p:nvSpPr>
        <p:spPr>
          <a:xfrm>
            <a:off x="3811604" y="2213811"/>
            <a:ext cx="4081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THANK YOU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40796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C7D74C-159C-CF7F-C93D-01D486F53EBA}"/>
              </a:ext>
            </a:extLst>
          </p:cNvPr>
          <p:cNvSpPr txBox="1"/>
          <p:nvPr/>
        </p:nvSpPr>
        <p:spPr>
          <a:xfrm>
            <a:off x="1425888" y="1260885"/>
            <a:ext cx="4317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PROJECT GUIDE:</a:t>
            </a:r>
          </a:p>
          <a:p>
            <a:r>
              <a:rPr lang="en-IN" sz="2800" dirty="0"/>
              <a:t>Mrs. </a:t>
            </a:r>
            <a:r>
              <a:rPr lang="en-IN" sz="2800" dirty="0" err="1"/>
              <a:t>Sugavaneshwari</a:t>
            </a:r>
            <a:r>
              <a:rPr lang="en-IN" sz="2800" dirty="0"/>
              <a:t> 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2395C-88C3-FCCF-A235-2DEB6A140B3A}"/>
              </a:ext>
            </a:extLst>
          </p:cNvPr>
          <p:cNvSpPr txBox="1"/>
          <p:nvPr/>
        </p:nvSpPr>
        <p:spPr>
          <a:xfrm>
            <a:off x="5743331" y="3231509"/>
            <a:ext cx="5084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TEAM MEMBERS:</a:t>
            </a:r>
          </a:p>
          <a:p>
            <a:pPr algn="just"/>
            <a:r>
              <a:rPr lang="en-IN" sz="2800" dirty="0" err="1"/>
              <a:t>Abinaya</a:t>
            </a:r>
            <a:r>
              <a:rPr lang="en-IN" sz="2800" dirty="0"/>
              <a:t> T            - 613519104002</a:t>
            </a:r>
          </a:p>
          <a:p>
            <a:pPr algn="just"/>
            <a:r>
              <a:rPr lang="en-IN" sz="2800" dirty="0" err="1"/>
              <a:t>Harni</a:t>
            </a:r>
            <a:r>
              <a:rPr lang="en-IN" sz="2800" dirty="0"/>
              <a:t> S                 - 613519104020</a:t>
            </a:r>
          </a:p>
          <a:p>
            <a:pPr algn="just"/>
            <a:r>
              <a:rPr lang="en-IN" sz="2800" dirty="0"/>
              <a:t>Mahalakshmi R  - 613519104025</a:t>
            </a:r>
          </a:p>
          <a:p>
            <a:pPr algn="just"/>
            <a:r>
              <a:rPr lang="en-IN" sz="2800" dirty="0"/>
              <a:t>Shivaranjani N    - 613519104037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85E2E-1BA9-B31E-F015-6840A4E0D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3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07F554-10B6-D436-7F9F-6AFDE76AB187}"/>
              </a:ext>
            </a:extLst>
          </p:cNvPr>
          <p:cNvSpPr/>
          <p:nvPr/>
        </p:nvSpPr>
        <p:spPr>
          <a:xfrm>
            <a:off x="4555759" y="810828"/>
            <a:ext cx="2862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OBJECTIVE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</a:rPr>
              <a:t> 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820E4-630B-1EA7-1D82-B6B354998EC2}"/>
              </a:ext>
            </a:extLst>
          </p:cNvPr>
          <p:cNvSpPr txBox="1"/>
          <p:nvPr/>
        </p:nvSpPr>
        <p:spPr>
          <a:xfrm>
            <a:off x="1312397" y="1898038"/>
            <a:ext cx="99257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Söhne"/>
              </a:rPr>
              <a:t>Breast cancer is one of the significant causes of the mortality among women.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b="0" i="0" dirty="0">
              <a:effectLst/>
              <a:latin typeface="Söhne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b="0" i="0" dirty="0">
                <a:effectLst/>
                <a:latin typeface="Söhne"/>
              </a:rPr>
              <a:t>The objective </a:t>
            </a:r>
            <a:r>
              <a:rPr lang="en-IN" sz="2400" dirty="0">
                <a:latin typeface="Söhne"/>
              </a:rPr>
              <a:t>of </a:t>
            </a:r>
            <a:r>
              <a:rPr lang="en-IN" sz="2400" b="0" i="0" dirty="0">
                <a:effectLst/>
                <a:latin typeface="Söhne"/>
              </a:rPr>
              <a:t> breast cancer detection using CNN (Convolutional Neural Networks) is to develop a machine learning model that can accurately classify mammogram images as either benign or malignant. Thus, the results show that it has higher accuracy than other existing methods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9869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A3495C-3111-47BE-C382-6C2109955990}"/>
              </a:ext>
            </a:extLst>
          </p:cNvPr>
          <p:cNvSpPr/>
          <p:nvPr/>
        </p:nvSpPr>
        <p:spPr>
          <a:xfrm>
            <a:off x="3963617" y="255056"/>
            <a:ext cx="455163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EXIST</a:t>
            </a:r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ING SYSTEM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738FC-2750-D52D-381F-78DCCD65E0DC}"/>
              </a:ext>
            </a:extLst>
          </p:cNvPr>
          <p:cNvSpPr txBox="1"/>
          <p:nvPr/>
        </p:nvSpPr>
        <p:spPr>
          <a:xfrm>
            <a:off x="1250789" y="1166842"/>
            <a:ext cx="96904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Söhne"/>
              </a:rPr>
              <a:t>Mammography is the most widely used method for breast cancer detection . It involves taking X-ray images of the breast and </a:t>
            </a:r>
            <a:r>
              <a:rPr lang="en-IN" sz="2400" dirty="0" err="1">
                <a:latin typeface="Söhne"/>
              </a:rPr>
              <a:t>analyzing</a:t>
            </a:r>
            <a:r>
              <a:rPr lang="en-IN" sz="2400" dirty="0">
                <a:latin typeface="Söhne"/>
              </a:rPr>
              <a:t> them  for  any abnormalities.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dirty="0">
              <a:latin typeface="Söhne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Söhne"/>
              </a:rPr>
              <a:t>Computer-aided detection (CAD) systems can be used to assist radiologists in detecting abnormalities in mammograms  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dirty="0">
              <a:latin typeface="Söhne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Söhne"/>
              </a:rPr>
              <a:t>Disadvantages 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Söhne"/>
              </a:rPr>
              <a:t> False positives and false negatives 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Söhne"/>
              </a:rPr>
              <a:t> Low Accuracy 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Söhne"/>
              </a:rPr>
              <a:t> Limited sensitivity 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Söhne"/>
              </a:rPr>
              <a:t> Inefficiency in Dense Breast Tissue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451C4-B28F-DE12-1A40-10EE8BF3E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2631" y="3897382"/>
            <a:ext cx="3180338" cy="31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1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173327-0434-4A0A-0C68-34DCB12BD285}"/>
              </a:ext>
            </a:extLst>
          </p:cNvPr>
          <p:cNvSpPr/>
          <p:nvPr/>
        </p:nvSpPr>
        <p:spPr>
          <a:xfrm>
            <a:off x="3386796" y="253546"/>
            <a:ext cx="54184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PROPOSED SOLUTION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A245B-CFA8-B362-0F7D-BA7908282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2631" y="3897382"/>
            <a:ext cx="3180338" cy="3180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D101FA-25C3-D5CC-A580-C1638D3AE96B}"/>
              </a:ext>
            </a:extLst>
          </p:cNvPr>
          <p:cNvSpPr txBox="1"/>
          <p:nvPr/>
        </p:nvSpPr>
        <p:spPr>
          <a:xfrm>
            <a:off x="806450" y="1837490"/>
            <a:ext cx="1057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7C856-9252-A7A2-613F-5194863B0986}"/>
              </a:ext>
            </a:extLst>
          </p:cNvPr>
          <p:cNvSpPr txBox="1"/>
          <p:nvPr/>
        </p:nvSpPr>
        <p:spPr>
          <a:xfrm>
            <a:off x="1116319" y="1276533"/>
            <a:ext cx="969042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b="0" i="0" dirty="0">
                <a:effectLst/>
                <a:latin typeface="-apple-system"/>
              </a:rPr>
              <a:t>We propose a method for the classification of breast </a:t>
            </a:r>
            <a:r>
              <a:rPr lang="en-IN" sz="2400" b="0" i="0" dirty="0" err="1">
                <a:effectLst/>
                <a:latin typeface="-apple-system"/>
              </a:rPr>
              <a:t>mammogrammic</a:t>
            </a:r>
            <a:r>
              <a:rPr lang="en-IN" sz="2400" b="0" i="0" dirty="0">
                <a:effectLst/>
                <a:latin typeface="-apple-system"/>
              </a:rPr>
              <a:t> images using Convolutional Neural Networks (CNNs).</a:t>
            </a:r>
            <a:r>
              <a:rPr lang="en-IN" sz="2400" b="0" i="0" dirty="0">
                <a:solidFill>
                  <a:srgbClr val="E6EDF3"/>
                </a:solidFill>
                <a:effectLst/>
                <a:latin typeface="-apple-system"/>
              </a:rPr>
              <a:t> </a:t>
            </a:r>
            <a:r>
              <a:rPr lang="en-IN" sz="2400" b="0" i="0" dirty="0">
                <a:effectLst/>
                <a:latin typeface="-apple-system"/>
              </a:rPr>
              <a:t>Our method classifies images into three categories: Normal , </a:t>
            </a:r>
            <a:r>
              <a:rPr lang="en-IN" sz="2400" b="0" i="0" dirty="0" err="1">
                <a:effectLst/>
                <a:latin typeface="-apple-system"/>
              </a:rPr>
              <a:t>Begnin</a:t>
            </a:r>
            <a:r>
              <a:rPr lang="en-IN" sz="2400" b="0" i="0" dirty="0">
                <a:effectLst/>
                <a:latin typeface="-apple-system"/>
              </a:rPr>
              <a:t> , </a:t>
            </a:r>
            <a:r>
              <a:rPr lang="en-IN" sz="2400" b="0" i="0" dirty="0" err="1">
                <a:effectLst/>
                <a:latin typeface="-apple-system"/>
              </a:rPr>
              <a:t>Maliganant</a:t>
            </a:r>
            <a:r>
              <a:rPr lang="en-IN" sz="2400" b="0" i="0" dirty="0">
                <a:effectLst/>
                <a:latin typeface="-apple-system"/>
              </a:rPr>
              <a:t> 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dirty="0"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b="0" i="0" dirty="0">
                <a:effectLst/>
                <a:latin typeface="-apple-system"/>
              </a:rPr>
              <a:t>Our method achieves an accuracy of 82.8% for the Three-class classification and demonstrates a accuracy of 95.6% for cancer cases.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2400" dirty="0"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-apple-system"/>
              </a:rPr>
              <a:t>Advantages </a:t>
            </a:r>
          </a:p>
          <a:p>
            <a:pPr marL="1257300" lvl="2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-apple-system"/>
              </a:rPr>
              <a:t>High Accuracy </a:t>
            </a:r>
          </a:p>
          <a:p>
            <a:pPr marL="1257300" lvl="2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-apple-system"/>
              </a:rPr>
              <a:t>Early Detection </a:t>
            </a:r>
            <a:endParaRPr lang="en-IN" sz="2400" dirty="0">
              <a:latin typeface="Söhne"/>
            </a:endParaRPr>
          </a:p>
          <a:p>
            <a:pPr marL="1257300" lvl="2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Söhne"/>
              </a:rPr>
              <a:t>Quality assurance</a:t>
            </a:r>
          </a:p>
          <a:p>
            <a:pPr marL="1257300" lvl="2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Söhne"/>
              </a:rPr>
              <a:t>Improved Health Care</a:t>
            </a:r>
          </a:p>
          <a:p>
            <a:pPr marL="1257300" lvl="2" indent="-342900" algn="just">
              <a:buFont typeface="Wingdings" panose="05000000000000000000" pitchFamily="2" charset="2"/>
              <a:buChar char="v"/>
            </a:pPr>
            <a:r>
              <a:rPr lang="en-IN" sz="2400" dirty="0">
                <a:latin typeface="Söhne"/>
              </a:rPr>
              <a:t>Better Patient Outcomes </a:t>
            </a:r>
          </a:p>
        </p:txBody>
      </p:sp>
    </p:spTree>
    <p:extLst>
      <p:ext uri="{BB962C8B-B14F-4D97-AF65-F5344CB8AC3E}">
        <p14:creationId xmlns:p14="http://schemas.microsoft.com/office/powerpoint/2010/main" val="177209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173327-0434-4A0A-0C68-34DCB12BD285}"/>
              </a:ext>
            </a:extLst>
          </p:cNvPr>
          <p:cNvSpPr/>
          <p:nvPr/>
        </p:nvSpPr>
        <p:spPr>
          <a:xfrm>
            <a:off x="2458711" y="919699"/>
            <a:ext cx="744530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Conventional Neural Networ</a:t>
            </a:r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101FA-25C3-D5CC-A580-C1638D3AE96B}"/>
              </a:ext>
            </a:extLst>
          </p:cNvPr>
          <p:cNvSpPr txBox="1"/>
          <p:nvPr/>
        </p:nvSpPr>
        <p:spPr>
          <a:xfrm>
            <a:off x="806450" y="1689140"/>
            <a:ext cx="1057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70D2E6-6B8B-29D8-635E-47EEDA336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12" y="2104638"/>
            <a:ext cx="11537175" cy="30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6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E8DB37-F719-1312-511B-F5C1636F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06F9E3-E93A-DE93-6140-A842032EB5B2}"/>
              </a:ext>
            </a:extLst>
          </p:cNvPr>
          <p:cNvSpPr/>
          <p:nvPr/>
        </p:nvSpPr>
        <p:spPr>
          <a:xfrm>
            <a:off x="3186420" y="178053"/>
            <a:ext cx="5819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WORKFLOW DIAGRAM</a:t>
            </a:r>
            <a:r>
              <a:rPr 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DFA70-2DBD-9094-7838-97225D1B6C9A}"/>
              </a:ext>
            </a:extLst>
          </p:cNvPr>
          <p:cNvSpPr/>
          <p:nvPr/>
        </p:nvSpPr>
        <p:spPr>
          <a:xfrm>
            <a:off x="1086196" y="1570182"/>
            <a:ext cx="1597891" cy="748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CA4B39-BDB5-49BE-98BC-56FAED333F24}"/>
              </a:ext>
            </a:extLst>
          </p:cNvPr>
          <p:cNvSpPr/>
          <p:nvPr/>
        </p:nvSpPr>
        <p:spPr>
          <a:xfrm>
            <a:off x="3655830" y="1279436"/>
            <a:ext cx="2770909" cy="1496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IN" dirty="0"/>
              <a:t>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C2BCF-CDB0-9ED8-F22D-E18BD97BE712}"/>
              </a:ext>
            </a:extLst>
          </p:cNvPr>
          <p:cNvSpPr/>
          <p:nvPr/>
        </p:nvSpPr>
        <p:spPr>
          <a:xfrm>
            <a:off x="7028873" y="1567351"/>
            <a:ext cx="1727200" cy="849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EDB0AB-1CFE-E230-DF57-A5A3F8D93751}"/>
              </a:ext>
            </a:extLst>
          </p:cNvPr>
          <p:cNvSpPr/>
          <p:nvPr/>
        </p:nvSpPr>
        <p:spPr>
          <a:xfrm>
            <a:off x="7892473" y="2932546"/>
            <a:ext cx="3805382" cy="1477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5EA56B-6CF7-6630-D362-A9F3FA90571F}"/>
              </a:ext>
            </a:extLst>
          </p:cNvPr>
          <p:cNvSpPr/>
          <p:nvPr/>
        </p:nvSpPr>
        <p:spPr>
          <a:xfrm>
            <a:off x="9257282" y="5024582"/>
            <a:ext cx="193027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CNN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983622-BE27-5968-958C-66489CBF6CFE}"/>
              </a:ext>
            </a:extLst>
          </p:cNvPr>
          <p:cNvSpPr/>
          <p:nvPr/>
        </p:nvSpPr>
        <p:spPr>
          <a:xfrm>
            <a:off x="5264728" y="3783908"/>
            <a:ext cx="1930277" cy="932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Generation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60C3FC-F45A-2251-A55D-8AD3E7CBB8B1}"/>
              </a:ext>
            </a:extLst>
          </p:cNvPr>
          <p:cNvSpPr/>
          <p:nvPr/>
        </p:nvSpPr>
        <p:spPr>
          <a:xfrm>
            <a:off x="5264728" y="5430521"/>
            <a:ext cx="1930277" cy="917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New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562F0C-CA91-2B2F-DFD0-6237D5AF0291}"/>
              </a:ext>
            </a:extLst>
          </p:cNvPr>
          <p:cNvSpPr/>
          <p:nvPr/>
        </p:nvSpPr>
        <p:spPr>
          <a:xfrm>
            <a:off x="2833318" y="4583562"/>
            <a:ext cx="1930277" cy="1055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Cancer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1832C3-BEA5-D6D1-C810-83476CE2C520}"/>
              </a:ext>
            </a:extLst>
          </p:cNvPr>
          <p:cNvSpPr/>
          <p:nvPr/>
        </p:nvSpPr>
        <p:spPr>
          <a:xfrm>
            <a:off x="349623" y="4652682"/>
            <a:ext cx="1786227" cy="917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Report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62A093-2A52-444A-C0F0-F31555992DBE}"/>
              </a:ext>
            </a:extLst>
          </p:cNvPr>
          <p:cNvSpPr/>
          <p:nvPr/>
        </p:nvSpPr>
        <p:spPr>
          <a:xfrm>
            <a:off x="3970003" y="1697459"/>
            <a:ext cx="2142565" cy="379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lang="en-IN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2DFE51-352B-3F5E-6815-12AF0326F618}"/>
              </a:ext>
            </a:extLst>
          </p:cNvPr>
          <p:cNvSpPr/>
          <p:nvPr/>
        </p:nvSpPr>
        <p:spPr>
          <a:xfrm>
            <a:off x="3970003" y="2240296"/>
            <a:ext cx="2142565" cy="379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r>
              <a:rPr lang="en-IN"/>
              <a:t> 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BA00ED-C07C-1207-E07B-CF707DBAA566}"/>
              </a:ext>
            </a:extLst>
          </p:cNvPr>
          <p:cNvSpPr/>
          <p:nvPr/>
        </p:nvSpPr>
        <p:spPr>
          <a:xfrm>
            <a:off x="8166847" y="3307977"/>
            <a:ext cx="1497106" cy="806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DCDEBA-BC2C-C23D-3AB9-90361443FDC0}"/>
              </a:ext>
            </a:extLst>
          </p:cNvPr>
          <p:cNvSpPr/>
          <p:nvPr/>
        </p:nvSpPr>
        <p:spPr>
          <a:xfrm>
            <a:off x="10085294" y="3246085"/>
            <a:ext cx="1414644" cy="86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6FD655-2D29-7AB9-6797-4D0C8D87C13E}"/>
              </a:ext>
            </a:extLst>
          </p:cNvPr>
          <p:cNvCxnSpPr/>
          <p:nvPr/>
        </p:nvCxnSpPr>
        <p:spPr>
          <a:xfrm>
            <a:off x="152400" y="10757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053AC5-2CB9-4FF3-7A40-1BEF342E06F2}"/>
              </a:ext>
            </a:extLst>
          </p:cNvPr>
          <p:cNvCxnSpPr>
            <a:stCxn id="3" idx="3"/>
          </p:cNvCxnSpPr>
          <p:nvPr/>
        </p:nvCxnSpPr>
        <p:spPr>
          <a:xfrm>
            <a:off x="2684087" y="1944255"/>
            <a:ext cx="10327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301167-477A-609C-5E82-7D404E94534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426739" y="2027582"/>
            <a:ext cx="6021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4813A-CEBB-3064-FF53-5670300551D4}"/>
              </a:ext>
            </a:extLst>
          </p:cNvPr>
          <p:cNvCxnSpPr>
            <a:cxnSpLocks/>
          </p:cNvCxnSpPr>
          <p:nvPr/>
        </p:nvCxnSpPr>
        <p:spPr>
          <a:xfrm>
            <a:off x="8751654" y="1944255"/>
            <a:ext cx="11364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5F7E5C-36EE-BC12-96C3-75AB2298BD70}"/>
              </a:ext>
            </a:extLst>
          </p:cNvPr>
          <p:cNvCxnSpPr>
            <a:cxnSpLocks/>
          </p:cNvCxnSpPr>
          <p:nvPr/>
        </p:nvCxnSpPr>
        <p:spPr>
          <a:xfrm>
            <a:off x="9888071" y="1944255"/>
            <a:ext cx="0" cy="988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D11F05-CB7B-6D3D-3B14-B0D02B06C6D9}"/>
              </a:ext>
            </a:extLst>
          </p:cNvPr>
          <p:cNvCxnSpPr>
            <a:stCxn id="23" idx="2"/>
          </p:cNvCxnSpPr>
          <p:nvPr/>
        </p:nvCxnSpPr>
        <p:spPr>
          <a:xfrm>
            <a:off x="10792616" y="4114494"/>
            <a:ext cx="0" cy="910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0CBA99-E450-C217-8B17-455C59DCC404}"/>
              </a:ext>
            </a:extLst>
          </p:cNvPr>
          <p:cNvCxnSpPr>
            <a:cxnSpLocks/>
          </p:cNvCxnSpPr>
          <p:nvPr/>
        </p:nvCxnSpPr>
        <p:spPr>
          <a:xfrm flipH="1">
            <a:off x="7549515" y="5486247"/>
            <a:ext cx="17077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2CF879-B07C-90B7-D8F6-948609CAB9E7}"/>
              </a:ext>
            </a:extLst>
          </p:cNvPr>
          <p:cNvCxnSpPr/>
          <p:nvPr/>
        </p:nvCxnSpPr>
        <p:spPr>
          <a:xfrm flipV="1">
            <a:off x="7554446" y="4566227"/>
            <a:ext cx="0" cy="9167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DE34D3-A19B-1E7A-8EB3-5C774C17A6F3}"/>
              </a:ext>
            </a:extLst>
          </p:cNvPr>
          <p:cNvCxnSpPr/>
          <p:nvPr/>
        </p:nvCxnSpPr>
        <p:spPr>
          <a:xfrm flipH="1">
            <a:off x="7195005" y="4566227"/>
            <a:ext cx="354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4EA25AA-1860-0111-756A-86470E9F77B7}"/>
              </a:ext>
            </a:extLst>
          </p:cNvPr>
          <p:cNvCxnSpPr/>
          <p:nvPr/>
        </p:nvCxnSpPr>
        <p:spPr>
          <a:xfrm flipH="1">
            <a:off x="7195005" y="4003040"/>
            <a:ext cx="9718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570E9A9-77D8-4DE2-61A5-202B57C6E26E}"/>
              </a:ext>
            </a:extLst>
          </p:cNvPr>
          <p:cNvCxnSpPr>
            <a:endCxn id="14" idx="2"/>
          </p:cNvCxnSpPr>
          <p:nvPr/>
        </p:nvCxnSpPr>
        <p:spPr>
          <a:xfrm flipV="1">
            <a:off x="6229866" y="4716781"/>
            <a:ext cx="1" cy="672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92B6C90-C0B7-3177-E4E2-151EA162BCCB}"/>
              </a:ext>
            </a:extLst>
          </p:cNvPr>
          <p:cNvCxnSpPr/>
          <p:nvPr/>
        </p:nvCxnSpPr>
        <p:spPr>
          <a:xfrm flipH="1">
            <a:off x="4969169" y="4302760"/>
            <a:ext cx="2930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309544-9150-43B3-999C-D1FEAE58435B}"/>
              </a:ext>
            </a:extLst>
          </p:cNvPr>
          <p:cNvCxnSpPr>
            <a:cxnSpLocks/>
          </p:cNvCxnSpPr>
          <p:nvPr/>
        </p:nvCxnSpPr>
        <p:spPr>
          <a:xfrm>
            <a:off x="4968240" y="4307840"/>
            <a:ext cx="929" cy="8035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2F3B55-800B-EAC0-25ED-B9F4033CCAD6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763595" y="5111375"/>
            <a:ext cx="2046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9D3200-95E6-07F6-060A-B5337A8DA300}"/>
              </a:ext>
            </a:extLst>
          </p:cNvPr>
          <p:cNvCxnSpPr>
            <a:stCxn id="17" idx="1"/>
            <a:endCxn id="19" idx="3"/>
          </p:cNvCxnSpPr>
          <p:nvPr/>
        </p:nvCxnSpPr>
        <p:spPr>
          <a:xfrm flipH="1">
            <a:off x="2135850" y="5111375"/>
            <a:ext cx="69746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7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173327-0434-4A0A-0C68-34DCB12BD285}"/>
              </a:ext>
            </a:extLst>
          </p:cNvPr>
          <p:cNvSpPr/>
          <p:nvPr/>
        </p:nvSpPr>
        <p:spPr>
          <a:xfrm>
            <a:off x="4897518" y="335305"/>
            <a:ext cx="22587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Datasets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101FA-25C3-D5CC-A580-C1638D3AE96B}"/>
              </a:ext>
            </a:extLst>
          </p:cNvPr>
          <p:cNvSpPr txBox="1"/>
          <p:nvPr/>
        </p:nvSpPr>
        <p:spPr>
          <a:xfrm>
            <a:off x="806450" y="1837490"/>
            <a:ext cx="1057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9AAE3-9850-7121-FEB7-BD23BF35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15" y="1360864"/>
            <a:ext cx="8238565" cy="4656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F3CA8D-F805-EFE1-0132-5FA5BCA0AD1D}"/>
                  </a:ext>
                </a:extLst>
              </p14:cNvPr>
              <p14:cNvContentPartPr/>
              <p14:nvPr/>
            </p14:nvContentPartPr>
            <p14:xfrm>
              <a:off x="2229940" y="1466080"/>
              <a:ext cx="822240" cy="15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F3CA8D-F805-EFE1-0132-5FA5BCA0AD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0940" y="1457080"/>
                <a:ext cx="8398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E12B7C-22BD-CA35-B098-A0C5F1523BEF}"/>
                  </a:ext>
                </a:extLst>
              </p14:cNvPr>
              <p14:cNvContentPartPr/>
              <p14:nvPr/>
            </p14:nvContentPartPr>
            <p14:xfrm>
              <a:off x="2058940" y="1477600"/>
              <a:ext cx="1212840" cy="12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E12B7C-22BD-CA35-B098-A0C5F1523B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2940" y="1441600"/>
                <a:ext cx="12844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7E0E21C-5C57-6FE0-3038-B3D24A237986}"/>
                  </a:ext>
                </a:extLst>
              </p14:cNvPr>
              <p14:cNvContentPartPr/>
              <p14:nvPr/>
            </p14:nvContentPartPr>
            <p14:xfrm>
              <a:off x="2024910" y="2863530"/>
              <a:ext cx="806760" cy="131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7E0E21C-5C57-6FE0-3038-B3D24A2379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89270" y="2827530"/>
                <a:ext cx="8784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7A14F5-4C84-C732-B385-7E50CD578AF1}"/>
                  </a:ext>
                </a:extLst>
              </p14:cNvPr>
              <p14:cNvContentPartPr/>
              <p14:nvPr/>
            </p14:nvContentPartPr>
            <p14:xfrm>
              <a:off x="2083950" y="4197330"/>
              <a:ext cx="1249200" cy="158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7A14F5-4C84-C732-B385-7E50CD578A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7950" y="4161690"/>
                <a:ext cx="1320840" cy="2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2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AE95E-747B-DF8E-61AC-710265BF0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F03236-865B-5477-BF28-C5089A878C29}"/>
              </a:ext>
            </a:extLst>
          </p:cNvPr>
          <p:cNvSpPr/>
          <p:nvPr/>
        </p:nvSpPr>
        <p:spPr>
          <a:xfrm>
            <a:off x="2809759" y="406353"/>
            <a:ext cx="60499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SYSTEM REQUIREMENTS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CEF93-8C68-94B7-AA03-21A0D6E7AD52}"/>
              </a:ext>
            </a:extLst>
          </p:cNvPr>
          <p:cNvSpPr txBox="1"/>
          <p:nvPr/>
        </p:nvSpPr>
        <p:spPr>
          <a:xfrm>
            <a:off x="921101" y="1664443"/>
            <a:ext cx="10131425" cy="454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HARDWARE</a:t>
            </a:r>
            <a:r>
              <a:rPr lang="en-US" sz="2400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REQUIREMENTS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Processor                             </a:t>
            </a: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  Intel, AMD, Ryzen</a:t>
            </a:r>
            <a:endParaRPr lang="en-IN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Installed memory (RAM)   :   4 GB or above</a:t>
            </a:r>
            <a:endParaRPr lang="en-IN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Hard Disk                              :   100 GB or above</a:t>
            </a:r>
            <a:endParaRPr lang="en-IN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Operating System                :   Windows 7,8,10,11 - 64 bit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IN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SOFTWARE REQUIREMENTS </a:t>
            </a:r>
            <a:endParaRPr lang="en-US" sz="24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:   </a:t>
            </a:r>
            <a:r>
              <a:rPr lang="en-US" sz="2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Google collab / Visual studio code</a:t>
            </a:r>
            <a:endParaRPr lang="en-IN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Language		</a:t>
            </a: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  Python , HTML &amp; CSS , JS</a:t>
            </a:r>
            <a:endParaRPr lang="en-IN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F7D5A9-1497-E7DD-3649-7891E5FAB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98" y="406353"/>
            <a:ext cx="5422947" cy="54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22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630</Words>
  <Application>Microsoft Office PowerPoint</Application>
  <PresentationFormat>Widescreen</PresentationFormat>
  <Paragraphs>101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harnisenthilkumar@gmail.com</dc:creator>
  <cp:lastModifiedBy>Shivaranjani N</cp:lastModifiedBy>
  <cp:revision>100</cp:revision>
  <dcterms:created xsi:type="dcterms:W3CDTF">2023-04-10T05:07:50Z</dcterms:created>
  <dcterms:modified xsi:type="dcterms:W3CDTF">2023-05-17T05:58:07Z</dcterms:modified>
</cp:coreProperties>
</file>